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61" r:id="rId3"/>
    <p:sldId id="390" r:id="rId4"/>
    <p:sldId id="404" r:id="rId5"/>
    <p:sldId id="389" r:id="rId6"/>
    <p:sldId id="394" r:id="rId7"/>
    <p:sldId id="405" r:id="rId8"/>
    <p:sldId id="391" r:id="rId9"/>
    <p:sldId id="406" r:id="rId10"/>
    <p:sldId id="392" r:id="rId11"/>
    <p:sldId id="407" r:id="rId12"/>
    <p:sldId id="393" r:id="rId13"/>
    <p:sldId id="396" r:id="rId14"/>
    <p:sldId id="395" r:id="rId15"/>
    <p:sldId id="408" r:id="rId16"/>
    <p:sldId id="413" r:id="rId17"/>
    <p:sldId id="398" r:id="rId18"/>
    <p:sldId id="397" r:id="rId19"/>
    <p:sldId id="399" r:id="rId20"/>
    <p:sldId id="409" r:id="rId21"/>
    <p:sldId id="400" r:id="rId22"/>
    <p:sldId id="401" r:id="rId23"/>
    <p:sldId id="402" r:id="rId24"/>
    <p:sldId id="403" r:id="rId25"/>
    <p:sldId id="410" r:id="rId26"/>
    <p:sldId id="411" r:id="rId27"/>
    <p:sldId id="412" r:id="rId28"/>
    <p:sldId id="270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  <p:embeddedFont>
      <p:font typeface="Arial Narrow" panose="020B060602020203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iego\Desktop\DIO\TRILHA-ML\SLIDES%20E%20VIDEOS\MODULO-1\AULA-4\Flexible%20Muscle-Based%20Locomotion%20for%20Bipedal%20Creatures%20(1).mp4" TargetMode="Externa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diego\Desktop\DIO\TRILHA-ML\SLIDES%20E%20VIDEOS\MODULO-1\AULA-4\Artificial%20Intelligence%20in%20Google's%20Dinosaur%20(English%20Sub).mp4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 smtClean="0">
                <a:solidFill>
                  <a:srgbClr val="FF0000"/>
                </a:solidFill>
              </a:rPr>
              <a:t>Algoritmos</a:t>
            </a:r>
            <a:r>
              <a:rPr lang="en-US" sz="4000" b="1" dirty="0" smtClean="0">
                <a:solidFill>
                  <a:srgbClr val="FF0000"/>
                </a:solidFill>
              </a:rPr>
              <a:t> </a:t>
            </a:r>
            <a:r>
              <a:rPr lang="en-US" sz="4000" b="1" dirty="0" err="1" smtClean="0">
                <a:solidFill>
                  <a:srgbClr val="FF0000"/>
                </a:solidFill>
              </a:rPr>
              <a:t>Genéticos</a:t>
            </a:r>
            <a:endParaRPr lang="en-US" sz="4000" b="1" dirty="0" smtClean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 smtClean="0">
                <a:solidFill>
                  <a:srgbClr val="FF0000"/>
                </a:solidFill>
              </a:rPr>
              <a:t>Teoria</a:t>
            </a:r>
            <a:r>
              <a:rPr lang="en-US" sz="4000" dirty="0" smtClean="0">
                <a:solidFill>
                  <a:srgbClr val="FF0000"/>
                </a:solidFill>
              </a:rPr>
              <a:t> e </a:t>
            </a:r>
            <a:r>
              <a:rPr lang="en-US" sz="4000" dirty="0" err="1" smtClean="0">
                <a:solidFill>
                  <a:srgbClr val="FF0000"/>
                </a:solidFill>
              </a:rPr>
              <a:t>Prática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44034" name="Picture 2" descr="Genética - ícones de educação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94375" y="1504949"/>
            <a:ext cx="2943224" cy="2943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Definições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 </a:t>
            </a: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Genético (AG)</a:t>
            </a: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uma técnica de busca utilizada na ciência da computação para achar soluções aproximadas em problemas de otimização e busca.</a:t>
            </a:r>
            <a:endParaRPr sz="2200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06" name="Picture 2" descr="Recombinação (computação evolutiva)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2908" y="2891105"/>
            <a:ext cx="4585758" cy="19565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2" name="Picture 6" descr="Metodologia STEAM: Cultura Maker, Robótica Educacional e Coding. | Colégio  Spinos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40326" y="703791"/>
            <a:ext cx="5303674" cy="3039533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Navegação robótica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Inteligência Artificial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Geração de novos dados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Jogos digitais </a:t>
            </a:r>
          </a:p>
          <a:p>
            <a:pPr lvl="2">
              <a:lnSpc>
                <a:spcPct val="115000"/>
              </a:lnSpc>
              <a:buSzPts val="3200"/>
              <a:buFont typeface="Arial" charset="0"/>
              <a:buChar char="•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Exemplo: </a:t>
            </a: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em ensino e </a:t>
            </a:r>
            <a:r>
              <a:rPr lang="pt-BR" sz="2200" i="1" dirty="0" err="1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chatbots</a:t>
            </a:r>
            <a:r>
              <a:rPr lang="pt-BR" sz="2200" i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lang="pt-BR" sz="2200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5602" name="Picture 2" descr="Robótica Educacional - Professora Keila - Divertido é Aprend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933700" y="1374775"/>
            <a:ext cx="4650987" cy="3683000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190500" y="14467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Gerar combinações de respostas para o usuário</a:t>
            </a:r>
            <a:endParaRPr lang="pt-BR" b="1" dirty="0"/>
          </a:p>
        </p:txBody>
      </p:sp>
      <p:sp>
        <p:nvSpPr>
          <p:cNvPr id="15" name="Retângulo 14"/>
          <p:cNvSpPr/>
          <p:nvPr/>
        </p:nvSpPr>
        <p:spPr>
          <a:xfrm>
            <a:off x="190500" y="25706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Gerar combinações de perguntas </a:t>
            </a:r>
            <a:endParaRPr lang="pt-BR" b="1" dirty="0"/>
          </a:p>
        </p:txBody>
      </p:sp>
      <p:sp>
        <p:nvSpPr>
          <p:cNvPr id="17" name="Retângulo 16"/>
          <p:cNvSpPr/>
          <p:nvPr/>
        </p:nvSpPr>
        <p:spPr>
          <a:xfrm>
            <a:off x="200025" y="3723217"/>
            <a:ext cx="2581275" cy="931334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Deixar o sistema mais próximo de uma</a:t>
            </a:r>
            <a:r>
              <a:rPr lang="pt-BR" b="1" dirty="0" smtClean="0">
                <a:solidFill>
                  <a:srgbClr val="FFFF00"/>
                </a:solidFill>
              </a:rPr>
              <a:t> interação humana</a:t>
            </a:r>
            <a:endParaRPr lang="pt-BR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Exemplo: </a:t>
            </a: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Planejamento de rotas em robôs móveis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93288"/>
            <a:ext cx="7077306" cy="2699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6" name="Picture 4" descr="PLANEJADOR​ ​DE​ ​CAMINHO​ ​BASEADO​ ​EM​ ​MATRIZES​ ​PARA​ ​ROBÔS MÓVE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37250" y="1179512"/>
            <a:ext cx="3067050" cy="14954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Métodos</a:t>
            </a:r>
            <a:r>
              <a:rPr lang="en-US" sz="5500" b="1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0: </a:t>
            </a: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 população inicial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4724400" y="164676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Gera população de forma </a:t>
            </a:r>
            <a:r>
              <a:rPr lang="pt-BR" b="1" dirty="0" smtClean="0">
                <a:solidFill>
                  <a:schemeClr val="accent6"/>
                </a:solidFill>
              </a:rPr>
              <a:t>aleatória</a:t>
            </a:r>
            <a:endParaRPr lang="pt-BR" b="1" dirty="0">
              <a:solidFill>
                <a:schemeClr val="accent6"/>
              </a:solidFill>
            </a:endParaRPr>
          </a:p>
        </p:txBody>
      </p:sp>
      <p:sp>
        <p:nvSpPr>
          <p:cNvPr id="15" name="Retângulo 14"/>
          <p:cNvSpPr/>
          <p:nvPr/>
        </p:nvSpPr>
        <p:spPr>
          <a:xfrm>
            <a:off x="4724400" y="27707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Define a população dentro de uma </a:t>
            </a:r>
            <a:r>
              <a:rPr lang="pt-BR" b="1" dirty="0" smtClean="0">
                <a:solidFill>
                  <a:schemeClr val="accent6"/>
                </a:solidFill>
              </a:rPr>
              <a:t>região de busca </a:t>
            </a:r>
            <a:endParaRPr lang="pt-BR" b="1" dirty="0">
              <a:solidFill>
                <a:schemeClr val="accent6"/>
              </a:solidFill>
            </a:endParaRPr>
          </a:p>
        </p:txBody>
      </p:sp>
      <p:pic>
        <p:nvPicPr>
          <p:cNvPr id="17" name="Picture 2" descr="g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193948"/>
            <a:ext cx="4619625" cy="39261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1: </a:t>
            </a: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Seleção dos melhores indivíduos iniciais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7650" name="Picture 2" descr="Técnica de seleção da roleta. | Download Scientific Diagr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0375" y="1366837"/>
            <a:ext cx="3048000" cy="3048001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3857625" y="17896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Método de seleção por roleta </a:t>
            </a:r>
            <a:endParaRPr lang="pt-BR" b="1" dirty="0"/>
          </a:p>
        </p:txBody>
      </p:sp>
      <p:sp>
        <p:nvSpPr>
          <p:cNvPr id="15" name="Retângulo 14"/>
          <p:cNvSpPr/>
          <p:nvPr/>
        </p:nvSpPr>
        <p:spPr>
          <a:xfrm>
            <a:off x="3857625" y="29135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Seleciona os melhores indivíduos dada sua </a:t>
            </a:r>
            <a:r>
              <a:rPr lang="pt-BR" b="1" dirty="0" smtClean="0">
                <a:solidFill>
                  <a:srgbClr val="FFFF00"/>
                </a:solidFill>
              </a:rPr>
              <a:t>probabilidade</a:t>
            </a:r>
            <a:endParaRPr lang="pt-BR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2: </a:t>
            </a: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Recombinação de indivíduos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6626" name="Picture 2" descr="https://sites.icmc.usp.br/andre/research/genetic/image/cross_an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6526" y="1539875"/>
            <a:ext cx="6007100" cy="1975216"/>
          </a:xfrm>
          <a:prstGeom prst="rect">
            <a:avLst/>
          </a:prstGeom>
          <a:noFill/>
        </p:spPr>
      </p:pic>
      <p:sp>
        <p:nvSpPr>
          <p:cNvPr id="14" name="Retângulo 13"/>
          <p:cNvSpPr/>
          <p:nvPr/>
        </p:nvSpPr>
        <p:spPr>
          <a:xfrm>
            <a:off x="6076950" y="15991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A recombinação vai </a:t>
            </a:r>
            <a:r>
              <a:rPr lang="pt-BR" b="1" dirty="0" smtClean="0">
                <a:solidFill>
                  <a:srgbClr val="FFFF00"/>
                </a:solidFill>
              </a:rPr>
              <a:t>recombinar</a:t>
            </a:r>
            <a:r>
              <a:rPr lang="pt-BR" b="1" dirty="0" smtClean="0"/>
              <a:t> os </a:t>
            </a:r>
            <a:r>
              <a:rPr lang="pt-BR" b="1" dirty="0" smtClean="0">
                <a:solidFill>
                  <a:srgbClr val="FFFF00"/>
                </a:solidFill>
              </a:rPr>
              <a:t>dois melhores </a:t>
            </a:r>
            <a:r>
              <a:rPr lang="pt-BR" b="1" dirty="0" smtClean="0"/>
              <a:t>indivíduos </a:t>
            </a:r>
            <a:endParaRPr lang="pt-BR" b="1" dirty="0"/>
          </a:p>
        </p:txBody>
      </p:sp>
      <p:sp>
        <p:nvSpPr>
          <p:cNvPr id="15" name="Retângulo 14"/>
          <p:cNvSpPr/>
          <p:nvPr/>
        </p:nvSpPr>
        <p:spPr>
          <a:xfrm>
            <a:off x="6076950" y="27230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A meta e gerar um indivíduo </a:t>
            </a:r>
            <a:r>
              <a:rPr lang="pt-BR" b="1" dirty="0" smtClean="0">
                <a:solidFill>
                  <a:srgbClr val="FFFF00"/>
                </a:solidFill>
              </a:rPr>
              <a:t>melhor</a:t>
            </a:r>
            <a:r>
              <a:rPr lang="pt-BR" b="1" dirty="0" smtClean="0"/>
              <a:t> do que seus pais</a:t>
            </a:r>
            <a:endParaRPr lang="pt-BR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implementar um AG?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 3: </a:t>
            </a: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Seleção dos melhores indivíduos iniciais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3857625" y="17896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Selecionar um ponto do cromossomo e gerar mutação</a:t>
            </a:r>
            <a:endParaRPr lang="pt-BR" b="1" dirty="0"/>
          </a:p>
        </p:txBody>
      </p:sp>
      <p:sp>
        <p:nvSpPr>
          <p:cNvPr id="15" name="Retângulo 14"/>
          <p:cNvSpPr/>
          <p:nvPr/>
        </p:nvSpPr>
        <p:spPr>
          <a:xfrm>
            <a:off x="3857625" y="29135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Evita a convergência prematura do AG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28674" name="Picture 2" descr="https://sites.icmc.usp.br/andre/research/genetic/image/mutacao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1324" y="1739899"/>
            <a:ext cx="3180203" cy="1069975"/>
          </a:xfrm>
          <a:prstGeom prst="rect">
            <a:avLst/>
          </a:prstGeom>
          <a:noFill/>
        </p:spPr>
      </p:pic>
      <p:sp>
        <p:nvSpPr>
          <p:cNvPr id="28676" name="AutoShape 4" descr="Evolução 1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8678" name="AutoShape 6" descr="Evolução 10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80" name="Picture 8" descr="Mutação - ícones de educação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34174" y="1211263"/>
            <a:ext cx="2251075" cy="22510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Genéticos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Gerar soluções para o comportamento dos personagens em um game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076950" y="1675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Evitar </a:t>
            </a:r>
            <a:r>
              <a:rPr lang="pt-BR" b="1" dirty="0" smtClean="0">
                <a:solidFill>
                  <a:srgbClr val="FFFF00"/>
                </a:solidFill>
              </a:rPr>
              <a:t>comportamentos repetidos </a:t>
            </a:r>
            <a:r>
              <a:rPr lang="pt-BR" b="1" dirty="0" smtClean="0"/>
              <a:t>entre os agentes do game</a:t>
            </a:r>
            <a:endParaRPr lang="pt-BR" b="1" dirty="0"/>
          </a:p>
        </p:txBody>
      </p:sp>
      <p:sp>
        <p:nvSpPr>
          <p:cNvPr id="15" name="Retângulo 14"/>
          <p:cNvSpPr/>
          <p:nvPr/>
        </p:nvSpPr>
        <p:spPr>
          <a:xfrm>
            <a:off x="6076950" y="279929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FFFF00"/>
                </a:solidFill>
              </a:rPr>
              <a:t>Gerar comportamentos </a:t>
            </a:r>
            <a:r>
              <a:rPr lang="pt-BR" b="1" dirty="0" smtClean="0">
                <a:solidFill>
                  <a:schemeClr val="bg1"/>
                </a:solidFill>
              </a:rPr>
              <a:t>novos para cada agente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29698" name="Picture 2" descr="Uma breve introdução aos algoritmos genéticos | by Rodrigo Masaru Ohashi |  Neuronio BR | Medium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47825"/>
            <a:ext cx="5805713" cy="3495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Ensinar um agente em seu funcionamento desde o ponto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“zero”.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Retângulo 13"/>
          <p:cNvSpPr/>
          <p:nvPr/>
        </p:nvSpPr>
        <p:spPr>
          <a:xfrm>
            <a:off x="6076950" y="16277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Ensinar o comportamento do agente do “zero”</a:t>
            </a:r>
            <a:endParaRPr lang="pt-BR" b="1" dirty="0"/>
          </a:p>
        </p:txBody>
      </p:sp>
      <p:sp>
        <p:nvSpPr>
          <p:cNvPr id="15" name="Retângulo 14"/>
          <p:cNvSpPr/>
          <p:nvPr/>
        </p:nvSpPr>
        <p:spPr>
          <a:xfrm>
            <a:off x="6076950" y="2732617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FFFF00"/>
                </a:solidFill>
              </a:rPr>
              <a:t>Aprendizado </a:t>
            </a:r>
            <a:r>
              <a:rPr lang="pt-BR" b="1" dirty="0" smtClean="0">
                <a:solidFill>
                  <a:schemeClr val="bg1"/>
                </a:solidFill>
              </a:rPr>
              <a:t>por tentativa e erro</a:t>
            </a:r>
            <a:endParaRPr lang="pt-BR" b="1" dirty="0">
              <a:solidFill>
                <a:srgbClr val="FFFF00"/>
              </a:solidFill>
            </a:endParaRPr>
          </a:p>
        </p:txBody>
      </p:sp>
      <p:pic>
        <p:nvPicPr>
          <p:cNvPr id="17" name="Flexible Muscle-Based Locomotion for Bipedal Creatures (1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600200"/>
            <a:ext cx="5972175" cy="3543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mais simples...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1746" name="Picture 2" descr="Inteligência Artificial destruindo no dinossauro da Google! (Rede Neural) -  YouTub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085851"/>
            <a:ext cx="8115300" cy="3771900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810125"/>
            <a:ext cx="7419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https://www.youtube.com/watch?v=NZlIYr1slAk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Vamos ver algo mais simples...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4" name="Artificial Intelligence in Google's Dinosaur (English Sub).mp4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1219201"/>
            <a:ext cx="5962650" cy="3924300"/>
          </a:xfrm>
          <a:prstGeom prst="rect">
            <a:avLst/>
          </a:prstGeom>
        </p:spPr>
      </p:pic>
      <p:sp>
        <p:nvSpPr>
          <p:cNvPr id="15" name="Retângulo 14"/>
          <p:cNvSpPr/>
          <p:nvPr/>
        </p:nvSpPr>
        <p:spPr>
          <a:xfrm>
            <a:off x="6076950" y="1294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Ensinar o comportamento do agente do “zero”</a:t>
            </a:r>
            <a:endParaRPr lang="pt-BR" b="1" dirty="0"/>
          </a:p>
        </p:txBody>
      </p:sp>
      <p:sp>
        <p:nvSpPr>
          <p:cNvPr id="17" name="Retângulo 16"/>
          <p:cNvSpPr/>
          <p:nvPr/>
        </p:nvSpPr>
        <p:spPr>
          <a:xfrm>
            <a:off x="6076950" y="23992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>
                <a:solidFill>
                  <a:srgbClr val="FFFF00"/>
                </a:solidFill>
              </a:rPr>
              <a:t>Aprendizado </a:t>
            </a:r>
            <a:r>
              <a:rPr lang="pt-BR" b="1" dirty="0" smtClean="0">
                <a:solidFill>
                  <a:schemeClr val="bg1"/>
                </a:solidFill>
              </a:rPr>
              <a:t>por tentativa e erro</a:t>
            </a:r>
            <a:endParaRPr lang="pt-BR" b="1" dirty="0">
              <a:solidFill>
                <a:srgbClr val="FFFF00"/>
              </a:solidFill>
            </a:endParaRPr>
          </a:p>
        </p:txBody>
      </p:sp>
      <p:sp>
        <p:nvSpPr>
          <p:cNvPr id="18" name="CaixaDeTexto 17"/>
          <p:cNvSpPr txBox="1"/>
          <p:nvPr/>
        </p:nvSpPr>
        <p:spPr>
          <a:xfrm>
            <a:off x="-1" y="4305300"/>
            <a:ext cx="36099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 https://www.youtube.com/watch?v=NZlIYr1slAk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do algoritmo no </a:t>
            </a:r>
            <a:r>
              <a:rPr lang="pt-BR" sz="2200" dirty="0" err="1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</a:t>
            </a:r>
            <a:endParaRPr lang="pt-BR" sz="2200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0" y="4620280"/>
            <a:ext cx="8458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 https://colab.research.google.com/github/scottire/fastpages/blob/master/_notebooks/2020-07-20-interactive-genetic-algorithm-dashboard-from-scratch-in-python.ipynb#scrollTo=TSrmSBdE7r0q</a:t>
            </a:r>
            <a:endParaRPr lang="pt-BR" dirty="0"/>
          </a:p>
        </p:txBody>
      </p:sp>
      <p:pic>
        <p:nvPicPr>
          <p:cNvPr id="34818" name="Picture 2" descr="ga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7651" y="1155848"/>
            <a:ext cx="3907428" cy="3320902"/>
          </a:xfrm>
          <a:prstGeom prst="rect">
            <a:avLst/>
          </a:prstGeom>
          <a:noFill/>
        </p:spPr>
      </p:pic>
      <p:pic>
        <p:nvPicPr>
          <p:cNvPr id="34820" name="Picture 4" descr="Google Colab | Logopedia | Fando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3375" y="1162051"/>
            <a:ext cx="3746500" cy="16559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Funcionamento na prática...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 do algoritmo no </a:t>
            </a:r>
            <a:r>
              <a:rPr lang="pt-BR" sz="2200" dirty="0" err="1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Colab</a:t>
            </a:r>
            <a:endParaRPr lang="pt-BR" sz="2200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2">
              <a:lnSpc>
                <a:spcPct val="115000"/>
              </a:lnSpc>
              <a:buSzPts val="3200"/>
            </a:pPr>
            <a:endParaRPr lang="pt-BR" sz="2200" b="1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 charset="0"/>
              <a:buChar char="•"/>
            </a:pPr>
            <a:endParaRPr lang="pt-BR" sz="2200" b="1" i="0" u="none" strike="noStrike" cap="none" dirty="0" smtClean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CaixaDeTexto 17"/>
          <p:cNvSpPr txBox="1"/>
          <p:nvPr/>
        </p:nvSpPr>
        <p:spPr>
          <a:xfrm>
            <a:off x="0" y="4620280"/>
            <a:ext cx="84582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</a:t>
            </a:r>
            <a:r>
              <a:rPr lang="pt-BR" dirty="0" err="1" smtClean="0"/>
              <a:t>https</a:t>
            </a:r>
            <a:r>
              <a:rPr lang="pt-BR" dirty="0" smtClean="0"/>
              <a:t>://</a:t>
            </a:r>
            <a:r>
              <a:rPr lang="pt-BR" dirty="0" err="1" smtClean="0"/>
              <a:t>colab</a:t>
            </a:r>
            <a:r>
              <a:rPr lang="pt-BR" dirty="0" smtClean="0"/>
              <a:t>.</a:t>
            </a:r>
            <a:r>
              <a:rPr lang="pt-BR" dirty="0" err="1" smtClean="0"/>
              <a:t>research</a:t>
            </a:r>
            <a:r>
              <a:rPr lang="pt-BR" dirty="0" smtClean="0"/>
              <a:t>.google.com/</a:t>
            </a:r>
            <a:r>
              <a:rPr lang="pt-BR" dirty="0" err="1" smtClean="0"/>
              <a:t>github</a:t>
            </a:r>
            <a:r>
              <a:rPr lang="pt-BR" dirty="0" smtClean="0"/>
              <a:t>/</a:t>
            </a:r>
            <a:r>
              <a:rPr lang="pt-BR" dirty="0" err="1" smtClean="0"/>
              <a:t>duducosmos</a:t>
            </a:r>
            <a:r>
              <a:rPr lang="pt-BR" dirty="0" smtClean="0"/>
              <a:t>/</a:t>
            </a:r>
            <a:r>
              <a:rPr lang="pt-BR" dirty="0" err="1" smtClean="0"/>
              <a:t>problemadamochila</a:t>
            </a:r>
            <a:r>
              <a:rPr lang="pt-BR" dirty="0" smtClean="0"/>
              <a:t>/</a:t>
            </a:r>
            <a:r>
              <a:rPr lang="pt-BR" dirty="0" err="1" smtClean="0"/>
              <a:t>blob</a:t>
            </a:r>
            <a:r>
              <a:rPr lang="pt-BR" dirty="0" smtClean="0"/>
              <a:t>/</a:t>
            </a:r>
            <a:r>
              <a:rPr lang="pt-BR" dirty="0" err="1" smtClean="0"/>
              <a:t>main</a:t>
            </a:r>
            <a:r>
              <a:rPr lang="pt-BR" dirty="0" smtClean="0"/>
              <a:t>/</a:t>
            </a:r>
            <a:r>
              <a:rPr lang="pt-BR" dirty="0" err="1" smtClean="0"/>
              <a:t>ProblemaDaMochila</a:t>
            </a:r>
            <a:r>
              <a:rPr lang="pt-BR" dirty="0" smtClean="0"/>
              <a:t>.</a:t>
            </a:r>
            <a:r>
              <a:rPr lang="pt-BR" dirty="0" err="1" smtClean="0"/>
              <a:t>ipynb</a:t>
            </a:r>
            <a:r>
              <a:rPr lang="pt-BR" dirty="0" smtClean="0"/>
              <a:t>#</a:t>
            </a:r>
            <a:r>
              <a:rPr lang="pt-BR" dirty="0" err="1" smtClean="0"/>
              <a:t>scrollTo</a:t>
            </a:r>
            <a:r>
              <a:rPr lang="pt-BR" dirty="0" smtClean="0"/>
              <a:t>=LpqGIGoa48vn</a:t>
            </a:r>
            <a:endParaRPr lang="pt-BR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659454"/>
            <a:ext cx="8686800" cy="38585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Retângulo 16"/>
          <p:cNvSpPr/>
          <p:nvPr/>
        </p:nvSpPr>
        <p:spPr>
          <a:xfrm>
            <a:off x="6076950" y="2437342"/>
            <a:ext cx="2581275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Problema </a:t>
            </a:r>
            <a:r>
              <a:rPr lang="pt-BR" b="1" dirty="0" err="1" smtClean="0">
                <a:solidFill>
                  <a:schemeClr val="accent6"/>
                </a:solidFill>
              </a:rPr>
              <a:t>NP-Completo</a:t>
            </a:r>
            <a:endParaRPr lang="pt-BR" b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 smtClean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8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 genético (AG)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9458" name="Picture 2" descr="Algoritmos de estimação de distribuição – Wikipédia, a enciclopédia livr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552" y="1146175"/>
            <a:ext cx="2895600" cy="3921125"/>
          </a:xfrm>
          <a:prstGeom prst="rect">
            <a:avLst/>
          </a:prstGeom>
          <a:noFill/>
        </p:spPr>
      </p:pic>
      <p:pic>
        <p:nvPicPr>
          <p:cNvPr id="19460" name="Picture 4" descr="Esqueça o que você sabe sobre a origem da humanidade - Site de Curiosidade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84356" y="1781958"/>
            <a:ext cx="4827717" cy="3154109"/>
          </a:xfrm>
          <a:prstGeom prst="rect">
            <a:avLst/>
          </a:prstGeom>
          <a:noFill/>
        </p:spPr>
      </p:pic>
      <p:sp>
        <p:nvSpPr>
          <p:cNvPr id="15" name="Retângulo 14"/>
          <p:cNvSpPr/>
          <p:nvPr/>
        </p:nvSpPr>
        <p:spPr>
          <a:xfrm>
            <a:off x="4667250" y="803275"/>
            <a:ext cx="309033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A base do AG é dada pela evolução de amostras</a:t>
            </a:r>
            <a:endParaRPr lang="pt-B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Etapas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AG</a:t>
            </a:r>
            <a:endParaRPr sz="5500" b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uncionamento do algoritmo genétic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" y="737288"/>
            <a:ext cx="8267700" cy="4406212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baseados na genética biológica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Genéticos?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baseados na genética biológica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4066" y="1192743"/>
            <a:ext cx="7079143" cy="3506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tângulo 13"/>
          <p:cNvSpPr/>
          <p:nvPr/>
        </p:nvSpPr>
        <p:spPr>
          <a:xfrm>
            <a:off x="6886575" y="1327150"/>
            <a:ext cx="196638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Soluções </a:t>
            </a:r>
            <a:r>
              <a:rPr lang="pt-BR" b="1" dirty="0" smtClean="0">
                <a:solidFill>
                  <a:srgbClr val="FFFF00"/>
                </a:solidFill>
              </a:rPr>
              <a:t>Heurísticas</a:t>
            </a:r>
            <a:r>
              <a:rPr lang="pt-BR" b="1" dirty="0" smtClean="0"/>
              <a:t> e não determinísticas</a:t>
            </a:r>
            <a:endParaRPr lang="pt-BR" b="1" dirty="0"/>
          </a:p>
        </p:txBody>
      </p:sp>
      <p:sp>
        <p:nvSpPr>
          <p:cNvPr id="15" name="Retângulo 14"/>
          <p:cNvSpPr/>
          <p:nvPr/>
        </p:nvSpPr>
        <p:spPr>
          <a:xfrm>
            <a:off x="6915150" y="2460625"/>
            <a:ext cx="196638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Gerar o melhor valor possível: </a:t>
            </a:r>
            <a:r>
              <a:rPr lang="pt-BR" b="1" dirty="0" smtClean="0">
                <a:solidFill>
                  <a:schemeClr val="accent6"/>
                </a:solidFill>
              </a:rPr>
              <a:t>ótimo global</a:t>
            </a:r>
            <a:endParaRPr lang="pt-BR" b="1" dirty="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AG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 smtClean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heurísticos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de AG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Onde aplicamos AG? Exemplo: </a:t>
            </a:r>
            <a:r>
              <a:rPr lang="pt-BR" sz="2200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encontrar um funcionário</a:t>
            </a:r>
            <a:endParaRPr sz="2200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4" name="Picture 4" descr="Estatísticas do trabalho infantil no Brasil e no mun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1141461"/>
            <a:ext cx="6197600" cy="4002039"/>
          </a:xfrm>
          <a:prstGeom prst="rect">
            <a:avLst/>
          </a:prstGeom>
          <a:noFill/>
        </p:spPr>
      </p:pic>
      <p:sp>
        <p:nvSpPr>
          <p:cNvPr id="15" name="Retângulo 14"/>
          <p:cNvSpPr/>
          <p:nvPr/>
        </p:nvSpPr>
        <p:spPr>
          <a:xfrm>
            <a:off x="5105400" y="1332442"/>
            <a:ext cx="3090333" cy="93133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Trabalhamos com regiões de busca</a:t>
            </a:r>
            <a:endParaRPr lang="pt-BR" b="1" dirty="0"/>
          </a:p>
        </p:txBody>
      </p:sp>
      <p:sp>
        <p:nvSpPr>
          <p:cNvPr id="17" name="Retângulo 16"/>
          <p:cNvSpPr/>
          <p:nvPr/>
        </p:nvSpPr>
        <p:spPr>
          <a:xfrm>
            <a:off x="5105400" y="2441575"/>
            <a:ext cx="3090333" cy="931334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Soluções </a:t>
            </a:r>
            <a:r>
              <a:rPr lang="pt-BR" b="1" dirty="0" smtClean="0">
                <a:solidFill>
                  <a:srgbClr val="FFFF00"/>
                </a:solidFill>
              </a:rPr>
              <a:t>Heurísticas</a:t>
            </a:r>
            <a:r>
              <a:rPr lang="pt-BR" b="1" dirty="0" smtClean="0"/>
              <a:t> e não determinísticas</a:t>
            </a:r>
            <a:endParaRPr lang="pt-BR" b="1" dirty="0"/>
          </a:p>
        </p:txBody>
      </p:sp>
      <p:sp>
        <p:nvSpPr>
          <p:cNvPr id="18" name="Seta para a direita 17"/>
          <p:cNvSpPr/>
          <p:nvPr/>
        </p:nvSpPr>
        <p:spPr>
          <a:xfrm>
            <a:off x="2125133" y="3505200"/>
            <a:ext cx="956734" cy="508000"/>
          </a:xfrm>
          <a:prstGeom prst="rightArrow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486" name="Picture 6" descr="Linkedin - ícones de mídia social gráti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123950"/>
            <a:ext cx="1304925" cy="1304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Definição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AG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41986" name="Picture 2" descr="Genética - ícones de educação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24350" y="1938337"/>
            <a:ext cx="3181350" cy="31813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1123</TotalTime>
  <Words>647</Words>
  <Application>Microsoft Office PowerPoint</Application>
  <PresentationFormat>Apresentação na tela (16:9)</PresentationFormat>
  <Paragraphs>196</Paragraphs>
  <Slides>28</Slides>
  <Notes>10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Calibri</vt:lpstr>
      <vt:lpstr>Century Gothic</vt:lpstr>
      <vt:lpstr>Arial</vt:lpstr>
      <vt:lpstr>Arial Narrow</vt:lpstr>
      <vt:lpstr>Simple Light</vt:lpstr>
      <vt:lpstr>Apresentação do PowerPoint</vt:lpstr>
      <vt:lpstr>Apresentação do PowerPoint</vt:lpstr>
      <vt:lpstr> </vt:lpstr>
      <vt:lpstr>Apresentação do PowerPoint</vt:lpstr>
      <vt:lpstr> </vt:lpstr>
      <vt:lpstr> </vt:lpstr>
      <vt:lpstr>Apresentação do PowerPoint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 </vt:lpstr>
      <vt:lpstr>Apresentação do PowerPoint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lucca bona paolucci</cp:lastModifiedBy>
  <cp:revision>80</cp:revision>
  <dcterms:modified xsi:type="dcterms:W3CDTF">2022-12-14T18:28:38Z</dcterms:modified>
</cp:coreProperties>
</file>